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9" r:id="rId2"/>
    <p:sldId id="318" r:id="rId3"/>
    <p:sldId id="319" r:id="rId4"/>
    <p:sldId id="324" r:id="rId5"/>
    <p:sldId id="320" r:id="rId6"/>
    <p:sldId id="322" r:id="rId7"/>
    <p:sldId id="323" r:id="rId8"/>
    <p:sldId id="330" r:id="rId9"/>
    <p:sldId id="325" r:id="rId10"/>
    <p:sldId id="329" r:id="rId11"/>
    <p:sldId id="327" r:id="rId12"/>
    <p:sldId id="32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5/12/2017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Write their individual expectations on a flip chart and go over the flip chart on the 3</a:t>
            </a:r>
            <a:r>
              <a:rPr lang="en-US" altLang="en-US" baseline="3000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rd</a:t>
            </a:r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and 4</a:t>
            </a:r>
            <a:r>
              <a:rPr lang="en-US" altLang="en-US" baseline="3000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th</a:t>
            </a:r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day to show how expectations are being met (or not)- this helps to keep facilitators on track and participants motivated and interactive!</a:t>
            </a:r>
          </a:p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Use flip chart to write the groups</a:t>
            </a:r>
            <a:r>
              <a:rPr lang="ja-JP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Ground Rules – this reminds everyone of their responsibilities for the week</a:t>
            </a: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07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Write their individual expectations on a flip chart and go over the flip chart on the 3</a:t>
            </a:r>
            <a:r>
              <a:rPr lang="en-US" altLang="en-US" baseline="3000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rd</a:t>
            </a:r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and 4</a:t>
            </a:r>
            <a:r>
              <a:rPr lang="en-US" altLang="en-US" baseline="3000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th</a:t>
            </a:r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day to show how expectations are being met (or not)- this helps to keep facilitators on track and participants motivated and interactive!</a:t>
            </a:r>
          </a:p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Use flip chart to write the groups</a:t>
            </a:r>
            <a:r>
              <a:rPr lang="ja-JP" altLang="en-US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Ground Rules – this reminds everyone of their responsibilities for the week</a:t>
            </a:r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990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661160"/>
          </a:xfrm>
        </p:spPr>
        <p:txBody>
          <a:bodyPr>
            <a:normAutofit/>
          </a:bodyPr>
          <a:lstStyle/>
          <a:p>
            <a:r>
              <a:rPr lang="en-US" dirty="0" smtClean="0"/>
              <a:t>Evaluator of HIV-RT Personnel Competency TOT:</a:t>
            </a:r>
            <a:br>
              <a:rPr lang="en-US" dirty="0" smtClean="0"/>
            </a:br>
            <a:r>
              <a:rPr lang="en-US" dirty="0" smtClean="0"/>
              <a:t>Training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1810736" y="2057400"/>
          <a:ext cx="8512846" cy="4252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3474"/>
                <a:gridCol w="1234491"/>
                <a:gridCol w="1142639"/>
                <a:gridCol w="1326344"/>
                <a:gridCol w="1105898"/>
              </a:tblGrid>
              <a:tr h="471555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</a:rPr>
                        <a:t>CRITERIA</a:t>
                      </a:r>
                      <a:endParaRPr lang="en-US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</a:rPr>
                        <a:t>SCORING</a:t>
                      </a:r>
                      <a:endParaRPr lang="en-US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3577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85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3CB63C"/>
                    </a:solidFill>
                  </a:tcPr>
                </a:tc>
              </a:tr>
              <a:tr h="302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&lt;70%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85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70-79%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80-89%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≥90%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3CB63C"/>
                    </a:solidFill>
                  </a:tcPr>
                </a:tc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Training</a:t>
                      </a:r>
                      <a:r>
                        <a:rPr lang="en-US" baseline="0" dirty="0" smtClean="0">
                          <a:latin typeface="+mn-lt"/>
                        </a:rPr>
                        <a:t> A</a:t>
                      </a:r>
                      <a:r>
                        <a:rPr lang="en-US" dirty="0" smtClean="0">
                          <a:latin typeface="+mn-lt"/>
                        </a:rPr>
                        <a:t>ttendance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Pre-Training Written</a:t>
                      </a:r>
                      <a:r>
                        <a:rPr lang="en-US" baseline="0" dirty="0" smtClean="0">
                          <a:latin typeface="+mn-lt"/>
                        </a:rPr>
                        <a:t> </a:t>
                      </a:r>
                      <a:r>
                        <a:rPr lang="en-US" dirty="0" smtClean="0">
                          <a:latin typeface="+mn-lt"/>
                        </a:rPr>
                        <a:t>Assessment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Training</a:t>
                      </a:r>
                      <a:r>
                        <a:rPr lang="en-US" baseline="0" dirty="0" smtClean="0">
                          <a:latin typeface="+mn-lt"/>
                        </a:rPr>
                        <a:t> Content Comprehension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1555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+mn-lt"/>
                        </a:rPr>
                        <a:t>Competency Assessment Skills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1391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Computer</a:t>
                      </a:r>
                      <a:r>
                        <a:rPr lang="en-US" baseline="0" dirty="0" smtClean="0">
                          <a:latin typeface="+mn-lt"/>
                        </a:rPr>
                        <a:t> Skills / Data Management Comprehension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Post-Training Written Assessment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10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 for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 Levels for Participants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752600" y="1611920"/>
          <a:ext cx="8589046" cy="5007612"/>
        </p:xfrm>
        <a:graphic>
          <a:graphicData uri="http://schemas.openxmlformats.org/drawingml/2006/table">
            <a:tbl>
              <a:tblPr firstRow="1" firstCol="1" bandRow="1"/>
              <a:tblGrid>
                <a:gridCol w="2408143"/>
                <a:gridCol w="6180903"/>
              </a:tblGrid>
              <a:tr h="1189037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OVERALL COMPETENCY LEVELS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Levels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 1 – 4 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Level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4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trainer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personnel competency.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Ready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 facilitate and conduct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competency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assessment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using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both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direct observation checklist and peer-to-peer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observation form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8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3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development as a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facilitator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and/or an evaluator.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Should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work under the guidance of more experienced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evaluators.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0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2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have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acceptable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facilitation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and/or evaluation skills,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understands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training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package well and has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inter-personnel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skills. 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be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able to use the checklist to identify deficiencies in personnel competency. 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1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1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facilitate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 conduct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competency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assessment.  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 able to assist with logistic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support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or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data management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QAC. 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be able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serve as proctor for written examination.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8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Evaluation Tool – Field Practical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4667" t="26000" r="24333" b="16222"/>
          <a:stretch/>
        </p:blipFill>
        <p:spPr>
          <a:xfrm>
            <a:off x="1862034" y="1417639"/>
            <a:ext cx="8181126" cy="521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8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82576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Goal of the TOT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78541" y="1600200"/>
            <a:ext cx="10667999" cy="4438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0" indent="0" algn="ctr">
              <a:buNone/>
            </a:pP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To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develop a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pool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of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competent evaluators/trainers who will train more evaluators of HIV-RT personnel competency in support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of the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&gt;&gt;&gt;MOH or Certification body&lt;&lt;&lt;’s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initiative to roll-out personnel certification, ensuring qualified, competent testers performing HIV-RT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sz="2400" dirty="0"/>
              <a:t> </a:t>
            </a:r>
          </a:p>
          <a:p>
            <a:pPr eaLnBrk="1" hangingPunct="1"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781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04801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TOT </a:t>
            </a:r>
            <a:r>
              <a:rPr lang="en-US" dirty="0"/>
              <a:t>O</a:t>
            </a:r>
            <a:r>
              <a:rPr lang="en-US" dirty="0" smtClean="0"/>
              <a:t>bjectives 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599" y="1493838"/>
            <a:ext cx="11295529" cy="4906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Upon successful completion of this workshop, participants will be able to;</a:t>
            </a:r>
          </a:p>
          <a:p>
            <a:r>
              <a:rPr lang="en-US" sz="3000" dirty="0" smtClean="0"/>
              <a:t>Identify </a:t>
            </a:r>
            <a:r>
              <a:rPr lang="en-US" sz="3000" dirty="0"/>
              <a:t>attributes and </a:t>
            </a:r>
            <a:r>
              <a:rPr lang="en-US" sz="3000" dirty="0" smtClean="0"/>
              <a:t>competencies of an evaluator of HIV-RT personnel competency.</a:t>
            </a:r>
          </a:p>
          <a:p>
            <a:r>
              <a:rPr lang="en-US" sz="3000" dirty="0" smtClean="0"/>
              <a:t>Develop </a:t>
            </a:r>
            <a:r>
              <a:rPr lang="en-US" sz="3000" dirty="0"/>
              <a:t>an in-depth understanding of the personnel competency assessment tools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Demonstrate the required skills/knowledge to perform effective personnel competency assessments.</a:t>
            </a:r>
          </a:p>
          <a:p>
            <a:r>
              <a:rPr lang="en-US" sz="3000" dirty="0"/>
              <a:t>Train others to successfully serve as evaluators of HIV-RT personnel </a:t>
            </a:r>
            <a:r>
              <a:rPr lang="en-US" sz="3000" dirty="0" smtClean="0"/>
              <a:t>competency.</a:t>
            </a:r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969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15148"/>
            <a:ext cx="121920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to Expect 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rom this TOT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99247" y="2156011"/>
            <a:ext cx="11259671" cy="4419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This workshop will be:</a:t>
            </a:r>
          </a:p>
          <a:p>
            <a:pPr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Prescriptive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 Provides activities/tasks/tools for you to use at your sites </a:t>
            </a:r>
          </a:p>
          <a:p>
            <a:pPr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Interactive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An opportunity to discuss, interact, and share experiences with fellow  colleagues (i.e. learn from each other’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s experiences)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18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82576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TOT Agenda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506539"/>
            <a:ext cx="11506200" cy="497046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b="1" dirty="0"/>
              <a:t>Day 1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endParaRPr lang="en-US" sz="2800" dirty="0"/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Pre-training written assessment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In-depth didactic and hands-on training in personnel competency assessment tools and the role/expectations of an evaluator</a:t>
            </a:r>
          </a:p>
          <a:p>
            <a:pPr marL="457200" lvl="1" indent="0">
              <a:buNone/>
            </a:pPr>
            <a:endParaRPr lang="en-US" dirty="0" smtClean="0"/>
          </a:p>
          <a:p>
            <a:pPr eaLnBrk="1" hangingPunct="1"/>
            <a:r>
              <a:rPr lang="en-US" sz="2800" b="1" dirty="0" smtClean="0"/>
              <a:t>Days </a:t>
            </a:r>
            <a:r>
              <a:rPr lang="en-US" sz="2800" b="1" dirty="0"/>
              <a:t>2 &amp; 3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Practical examples and group work related to evaluator role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Field practical assessment sessions to cultivate and ensure successful assessment and observation practices during HIV-RT personnel competency assessment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Facilitator feedback and open discussions</a:t>
            </a:r>
          </a:p>
        </p:txBody>
      </p:sp>
    </p:spTree>
    <p:extLst>
      <p:ext uri="{BB962C8B-B14F-4D97-AF65-F5344CB8AC3E}">
        <p14:creationId xmlns:p14="http://schemas.microsoft.com/office/powerpoint/2010/main" val="29943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 Agenda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48640" y="1588771"/>
            <a:ext cx="10180319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b="1" dirty="0"/>
              <a:t>Day </a:t>
            </a:r>
            <a:r>
              <a:rPr lang="en-US" sz="2800" b="1" dirty="0" smtClean="0"/>
              <a:t>4</a:t>
            </a:r>
            <a:endParaRPr lang="en-US" sz="2800" b="1" dirty="0"/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Post-training written assessment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Preparation and group report backs on field practical sessions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Facilitator feedback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Open discussion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Written examination administration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Implementation strategy for roll-out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Workshop evaluation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Closing ceremony and certification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7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Ground Rules / Expectations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3011488"/>
            <a:ext cx="4057650" cy="1484312"/>
          </a:xfrm>
          <a:noFill/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495801"/>
            <a:ext cx="40576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2133600" y="175260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latin typeface="Garamond" panose="02020404030301010803" pitchFamily="18" charset="0"/>
              </a:rPr>
              <a:t>Group decides the ground rules and their individual expectations for this workshop!</a:t>
            </a:r>
          </a:p>
        </p:txBody>
      </p:sp>
    </p:spTree>
    <p:extLst>
      <p:ext uri="{BB962C8B-B14F-4D97-AF65-F5344CB8AC3E}">
        <p14:creationId xmlns:p14="http://schemas.microsoft.com/office/powerpoint/2010/main" val="280135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Ground Rules / Expectations - Suggested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87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Silence cell phones</a:t>
            </a:r>
          </a:p>
          <a:p>
            <a:r>
              <a:rPr lang="en-US" dirty="0"/>
              <a:t>Participate 100</a:t>
            </a:r>
            <a:r>
              <a:rPr lang="en-US" dirty="0" smtClean="0"/>
              <a:t>%</a:t>
            </a:r>
          </a:p>
          <a:p>
            <a:r>
              <a:rPr lang="en-US" dirty="0"/>
              <a:t>Respect each others’ thinking and value their </a:t>
            </a:r>
            <a:r>
              <a:rPr lang="en-US" dirty="0" smtClean="0"/>
              <a:t>contributions</a:t>
            </a:r>
          </a:p>
          <a:p>
            <a:r>
              <a:rPr lang="en-US" dirty="0"/>
              <a:t>Show up and CHOOSE to be </a:t>
            </a:r>
            <a:r>
              <a:rPr lang="en-US" dirty="0" smtClean="0"/>
              <a:t>present</a:t>
            </a:r>
          </a:p>
          <a:p>
            <a:r>
              <a:rPr lang="en-US" dirty="0"/>
              <a:t>Staying on schedule is everyone’s responsibility; honor time </a:t>
            </a:r>
            <a:r>
              <a:rPr lang="en-US" dirty="0" smtClean="0"/>
              <a:t>limits</a:t>
            </a:r>
          </a:p>
          <a:p>
            <a:r>
              <a:rPr lang="en-US" dirty="0" smtClean="0"/>
              <a:t>With </a:t>
            </a:r>
            <a:r>
              <a:rPr lang="en-US" dirty="0"/>
              <a:t>transformation, expect </a:t>
            </a:r>
            <a:r>
              <a:rPr lang="en-US" dirty="0" smtClean="0"/>
              <a:t>anxiety</a:t>
            </a:r>
          </a:p>
          <a:p>
            <a:r>
              <a:rPr lang="en-US" dirty="0"/>
              <a:t>Stay open to new ways of doing </a:t>
            </a:r>
            <a:r>
              <a:rPr lang="en-US" dirty="0" smtClean="0"/>
              <a:t>things</a:t>
            </a:r>
          </a:p>
          <a:p>
            <a:r>
              <a:rPr lang="en-US" dirty="0"/>
              <a:t>Success depends on participation – share ideas, ask questions, draw others out</a:t>
            </a:r>
          </a:p>
        </p:txBody>
      </p:sp>
    </p:spTree>
    <p:extLst>
      <p:ext uri="{BB962C8B-B14F-4D97-AF65-F5344CB8AC3E}">
        <p14:creationId xmlns:p14="http://schemas.microsoft.com/office/powerpoint/2010/main" val="33889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Agenda Schedule - Housekeeping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74320" y="1491727"/>
            <a:ext cx="11128786" cy="4724400"/>
          </a:xfrm>
        </p:spPr>
        <p:txBody>
          <a:bodyPr>
            <a:normAutofit fontScale="92500" lnSpcReduction="10000"/>
          </a:bodyPr>
          <a:lstStyle/>
          <a:p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Facilitators will present a topic followed by an activity which allows participants the opportunity to practice using the information in small / large groups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There will be two Tea Breaks and a Lunch Break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on Days 1 &amp; 4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There will be only one (heavy) Tea Break on Days 2 &amp; 3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There will be dedicated time for questions and comments each day  (Parking Lot)</a:t>
            </a:r>
          </a:p>
        </p:txBody>
      </p:sp>
    </p:spTree>
    <p:extLst>
      <p:ext uri="{BB962C8B-B14F-4D97-AF65-F5344CB8AC3E}">
        <p14:creationId xmlns:p14="http://schemas.microsoft.com/office/powerpoint/2010/main" val="190163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4316</TotalTime>
  <Words>717</Words>
  <Application>Microsoft Office PowerPoint</Application>
  <PresentationFormat>Widescreen</PresentationFormat>
  <Paragraphs>99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Garamond</vt:lpstr>
      <vt:lpstr>Trebuchet MS</vt:lpstr>
      <vt:lpstr>Wingdings</vt:lpstr>
      <vt:lpstr>1_Office Theme</vt:lpstr>
      <vt:lpstr>Evaluator of HIV-RT Personnel Competency TOT: Training Overview</vt:lpstr>
      <vt:lpstr>Goal of the TOT</vt:lpstr>
      <vt:lpstr>TOT Objectives </vt:lpstr>
      <vt:lpstr>What to Expect from this TOT</vt:lpstr>
      <vt:lpstr>TOT Agenda Overview</vt:lpstr>
      <vt:lpstr>TOT Agenda</vt:lpstr>
      <vt:lpstr>Ground Rules / Expectations</vt:lpstr>
      <vt:lpstr>Ground Rules / Expectations - Suggested</vt:lpstr>
      <vt:lpstr>Agenda Schedule - Housekeeping</vt:lpstr>
      <vt:lpstr>Evaluation Criteria for Participants</vt:lpstr>
      <vt:lpstr>Competency Levels for Participants</vt:lpstr>
      <vt:lpstr>Participant Evaluation Tool – Field Practical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Lee, Kemba (CDC/CGH/DGHT) (CTR)</cp:lastModifiedBy>
  <cp:revision>68</cp:revision>
  <dcterms:created xsi:type="dcterms:W3CDTF">2017-04-19T16:26:43Z</dcterms:created>
  <dcterms:modified xsi:type="dcterms:W3CDTF">2017-05-12T12:15:59Z</dcterms:modified>
</cp:coreProperties>
</file>